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an Diekmann" initials="JD" lastIdx="1" clrIdx="0">
    <p:extLst>
      <p:ext uri="{19B8F6BF-5375-455C-9EA6-DF929625EA0E}">
        <p15:presenceInfo xmlns:p15="http://schemas.microsoft.com/office/powerpoint/2012/main" userId="Jan Diekman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6-30T19:02:53.390" idx="1">
    <p:pos x="10" y="10"/>
    <p:text/>
    <p:extLst>
      <p:ext uri="{C676402C-5697-4E1C-873F-D02D1690AC5C}">
        <p15:threadingInfo xmlns:p15="http://schemas.microsoft.com/office/powerpoint/2012/main" timeZoneBias="-12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9CB8D05-746F-42B8-A2E4-475FF4EBE0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CB03112-3CAE-4646-BBCB-51B0F36CDA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34A35E5-9630-46B0-ACC5-23457AC96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FE01F-35AF-433D-898E-A04D9840C4E5}" type="datetimeFigureOut">
              <a:rPr lang="de-DE" smtClean="0"/>
              <a:t>02.07.2019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E7BA6C0-7019-47AB-BDD6-88E262BFE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5CE50E0-9E4C-447C-BBC9-B7CAB162F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0968EA-17F0-4694-BE80-92036D8EC3B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135754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9166A6-424B-4341-8919-5B401C38CC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219605CF-635F-470A-9932-A240622014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13C9184-DC3A-47BE-8D8E-65786550C7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FE01F-35AF-433D-898E-A04D9840C4E5}" type="datetimeFigureOut">
              <a:rPr lang="de-DE" smtClean="0"/>
              <a:t>02.07.2019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508EB46-4970-441C-9994-06329AF7C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09CFC72-9CA2-4D40-B7B8-DC2075D28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0968EA-17F0-4694-BE80-92036D8EC3B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62868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AF9D01D4-EE66-4DB8-A2D8-2C188A2625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726EB20-510B-4A1F-89F1-AADEAFDD8A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82FBD7A-B9EF-4028-8A2B-F330F2054B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FE01F-35AF-433D-898E-A04D9840C4E5}" type="datetimeFigureOut">
              <a:rPr lang="de-DE" smtClean="0"/>
              <a:t>02.07.2019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ADCE613-87A6-463A-BF2B-71144CDFB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2800B5C-F2D5-49FB-93A3-79C5F7933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0968EA-17F0-4694-BE80-92036D8EC3B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965348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C10CE0-4B71-41E9-9AC8-4C091969E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6860756-CC38-4D28-BD20-8885AB2AA3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35D82D6-1F3B-47B2-ACBD-7B4AD1104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FE01F-35AF-433D-898E-A04D9840C4E5}" type="datetimeFigureOut">
              <a:rPr lang="de-DE" smtClean="0"/>
              <a:t>02.07.2019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B62C7AD-BC5D-444B-845D-354B03E08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C7844BB-6153-447A-A919-FDC0262E1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0968EA-17F0-4694-BE80-92036D8EC3B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16341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B824BB7-76F0-4097-B5EB-F95AA2BEB5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602D463-8BE4-432B-8C17-298BDD9C5C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01EAE06-D75B-4359-9219-51773A9FD6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FE01F-35AF-433D-898E-A04D9840C4E5}" type="datetimeFigureOut">
              <a:rPr lang="de-DE" smtClean="0"/>
              <a:t>02.07.2019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10D1A12-DDEF-45D1-AE7B-6D70DBEFC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FF895DF-EB9C-415A-93E4-9F2940734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0968EA-17F0-4694-BE80-92036D8EC3B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489833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8457E46-8C30-4361-9810-50B6893C4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27CF27A-5757-43D4-95E5-1F1D811842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E49627D-04BF-4ACE-9E84-44E24E355B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C755CF3-E040-4980-89E5-7FC9729E2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FE01F-35AF-433D-898E-A04D9840C4E5}" type="datetimeFigureOut">
              <a:rPr lang="de-DE" smtClean="0"/>
              <a:t>02.07.2019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547D7DC-7D0B-4FF2-906A-B6C24520B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8274316-66A3-44B5-AB1F-6A2A82180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0968EA-17F0-4694-BE80-92036D8EC3B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928617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D66D9C-D5AA-4C65-9055-EF9BE364CA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DC7F4F1-86C9-4230-B4EF-49354AD698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C9E2E8-BFFD-45E6-A9CE-9C482DCE4A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EDFCECFC-7053-4E83-996C-B8BAB425F0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27CC0522-C5DC-4907-8D7C-1AE366EAD3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AC991D5A-0681-480A-9615-0AEA59687C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FE01F-35AF-433D-898E-A04D9840C4E5}" type="datetimeFigureOut">
              <a:rPr lang="de-DE" smtClean="0"/>
              <a:t>02.07.2019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4C065154-B85B-4819-BDC5-65C1F567D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52588B4F-F40A-4A38-8367-1544E1B787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0968EA-17F0-4694-BE80-92036D8EC3B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86196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FD8946-7FCC-4AEC-BA1C-67B02B107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79446FD-C7D0-4926-A2C3-DAFC026695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FE01F-35AF-433D-898E-A04D9840C4E5}" type="datetimeFigureOut">
              <a:rPr lang="de-DE" smtClean="0"/>
              <a:t>02.07.2019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EE39C4C-A2DA-41DC-AC9D-97C565705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1BFFBB5-7276-4763-94C1-BE87C43BD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0968EA-17F0-4694-BE80-92036D8EC3B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46974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5518A1D-6AA5-4FF0-98EB-2BAB25B05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FE01F-35AF-433D-898E-A04D9840C4E5}" type="datetimeFigureOut">
              <a:rPr lang="de-DE" smtClean="0"/>
              <a:t>02.07.2019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597051F-3969-4A6D-8221-456C00A48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5983680-98CF-43E1-AE4C-F1B7C8DF2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0968EA-17F0-4694-BE80-92036D8EC3B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31250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CEBDE79-515E-43D8-9CF7-12678CA5C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FBC1264-9302-47D5-9EB4-35C08B2141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D0367B5-6778-48F3-9553-DD2D70EB54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B25DE0E-F052-4573-AF7C-A5C64FDA8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FE01F-35AF-433D-898E-A04D9840C4E5}" type="datetimeFigureOut">
              <a:rPr lang="de-DE" smtClean="0"/>
              <a:t>02.07.2019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A2E178D-6226-4BDC-86FF-81332D098C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47D7D97-3338-43F4-911E-B6A89B563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0968EA-17F0-4694-BE80-92036D8EC3B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048443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D71991C-C0B2-4F8A-987E-15E40B39C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27087D44-502C-4DBA-B767-9096CFDC524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7717AFE-1563-4614-8EFE-7FD1A9890D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1650E97-6E9C-472A-80A2-761125461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FE01F-35AF-433D-898E-A04D9840C4E5}" type="datetimeFigureOut">
              <a:rPr lang="de-DE" smtClean="0"/>
              <a:t>02.07.2019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15903A1-BC06-4546-ABA4-E10C426892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6CBA3A0-1592-40E7-A68E-723470C9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0968EA-17F0-4694-BE80-92036D8EC3B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6872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8B376D70-704F-429A-A3EA-10B6362DC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776B068-1C93-4DBD-961D-FEDD7ED3E9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FE95DB2-F963-4745-9748-15CFF23D35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0FE01F-35AF-433D-898E-A04D9840C4E5}" type="datetimeFigureOut">
              <a:rPr lang="de-DE" smtClean="0"/>
              <a:t>02.07.2019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F818DC1-9B13-4D13-8C2A-5F269C6632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239946F-D06D-495A-91A5-55DE245028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0968EA-17F0-4694-BE80-92036D8EC3B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000925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11" Type="http://schemas.openxmlformats.org/officeDocument/2006/relationships/comments" Target="../comments/comment1.xml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02896D-EF82-451E-B2E9-AC1545AEB1A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Erneuerbare Energien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6339E20-3340-4D73-A98E-A443E4650B5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Synchronisation bei zeitabhängigen Leistungen</a:t>
            </a:r>
          </a:p>
        </p:txBody>
      </p:sp>
    </p:spTree>
    <p:extLst>
      <p:ext uri="{BB962C8B-B14F-4D97-AF65-F5344CB8AC3E}">
        <p14:creationId xmlns:p14="http://schemas.microsoft.com/office/powerpoint/2010/main" val="25929131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2370F5-178E-4CD5-B881-DDF460817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Motivation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DBDE773-C6A3-4C18-9630-1D97389D00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dirty="0"/>
              <a:t>Ziel der Untersuchung: </a:t>
            </a:r>
          </a:p>
          <a:p>
            <a:pPr lvl="1"/>
            <a:r>
              <a:rPr lang="de-DE" dirty="0"/>
              <a:t>Effekte zeitlich veränderlicher Leistungen</a:t>
            </a:r>
          </a:p>
          <a:p>
            <a:pPr lvl="0"/>
            <a:r>
              <a:rPr lang="de-DE" dirty="0"/>
              <a:t>Desynchronisation?</a:t>
            </a:r>
          </a:p>
          <a:p>
            <a:pPr lvl="0"/>
            <a:r>
              <a:rPr lang="de-DE" dirty="0"/>
              <a:t>erneute Synchronisation?</a:t>
            </a:r>
          </a:p>
          <a:p>
            <a:pPr lvl="0"/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 </a:t>
            </a:r>
            <a:r>
              <a:rPr lang="de-DE" dirty="0" err="1"/>
              <a:t>Kuramoto</a:t>
            </a:r>
            <a:r>
              <a:rPr lang="de-DE" dirty="0"/>
              <a:t>-Gleichung mit zeitabhängigen Leistungen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961958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CBE7B1-6410-4F81-B151-53FB8D9F8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Erweitertes </a:t>
            </a:r>
            <a:r>
              <a:rPr lang="de-DE" dirty="0" err="1"/>
              <a:t>Kuramoto</a:t>
            </a:r>
            <a:r>
              <a:rPr lang="de-DE" dirty="0"/>
              <a:t>-Modell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1E20941D-3575-48BF-9257-6C6AA33FE6B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/>
                <a:endParaRPr lang="de-DE" dirty="0"/>
              </a:p>
              <a:p>
                <a:pPr lvl="0"/>
                <a:endParaRPr lang="de-DE" dirty="0"/>
              </a:p>
              <a:p>
                <a:pPr lvl="0"/>
                <a:endParaRPr lang="de-DE" dirty="0"/>
              </a:p>
              <a:p>
                <a:pPr lvl="0"/>
                <a14:m>
                  <m:oMath xmlns:m="http://schemas.openxmlformats.org/officeDocument/2006/math">
                    <m:sSub>
                      <m:sSubPr>
                        <m:ctrlPr>
                          <a:rPr lang="de-DE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de-DE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de-DE" i="0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de-DE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de-DE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d>
                      <m:dPr>
                        <m:ctrlPr>
                          <a:rPr lang="de-DE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endParaRPr lang="de-DE" dirty="0"/>
              </a:p>
              <a:p>
                <a:pPr lvl="0"/>
                <a:r>
                  <a:rPr lang="de-DE" dirty="0"/>
                  <a:t>Vektor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i="1" dirty="0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de-DE" i="1" dirty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𝑃</m:t>
                        </m:r>
                      </m:e>
                      <m:sub>
                        <m:r>
                          <a:rPr lang="de-DE" i="1" dirty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𝑗</m:t>
                        </m:r>
                      </m:sub>
                    </m:sSub>
                    <m:r>
                      <a:rPr lang="de-DE" b="0" i="1" dirty="0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 </m:t>
                    </m:r>
                  </m:oMath>
                </a14:m>
                <a:r>
                  <a:rPr lang="de-DE" dirty="0">
                    <a:sym typeface="Wingdings" panose="05000000000000000000" pitchFamily="2" charset="2"/>
                  </a:rPr>
                  <a:t> Matrix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i="1" dirty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de-DE" i="1" dirty="0">
                            <a:latin typeface="Cambria Math" panose="02040503050406030204" pitchFamily="18" charset="0"/>
                          </a:rPr>
                          <m:t>𝑡𝑗</m:t>
                        </m:r>
                      </m:sub>
                    </m:sSub>
                  </m:oMath>
                </a14:m>
                <a:endParaRPr lang="de-DE" dirty="0"/>
              </a:p>
              <a:p>
                <a:pPr lvl="0"/>
                <a:r>
                  <a:rPr lang="de-DE" dirty="0"/>
                  <a:t>zeitabhängige Funktionen für jeden Eintrag</a:t>
                </a:r>
              </a:p>
              <a:p>
                <a:pPr lvl="0"/>
                <a:endParaRPr lang="de-DE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1E20941D-3575-48BF-9257-6C6AA33FE6B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9185860D-856C-4DDF-A608-91AA557EEBEF}"/>
                  </a:ext>
                </a:extLst>
              </p:cNvPr>
              <p:cNvSpPr txBox="1"/>
              <p:nvPr/>
            </p:nvSpPr>
            <p:spPr>
              <a:xfrm>
                <a:off x="1761799" y="1825625"/>
                <a:ext cx="8216702" cy="123610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de-DE" sz="32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de-DE" sz="32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de-DE" sz="3200">
                                  <a:latin typeface="Cambria Math" panose="02040503050406030204" pitchFamily="18" charset="0"/>
                                </a:rPr>
                                <m:t>ⅆ</m:t>
                              </m:r>
                            </m:e>
                            <m:sup>
                              <m:r>
                                <a:rPr lang="de-DE" sz="3200" i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de-DE" sz="3200" i="0">
                              <a:latin typeface="Cambria Math" panose="02040503050406030204" pitchFamily="18" charset="0"/>
                            </a:rPr>
                            <m:t>ⅆ</m:t>
                          </m:r>
                          <m:sSup>
                            <m:sSupPr>
                              <m:ctrlPr>
                                <a:rPr lang="de-DE" sz="32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de-DE" sz="32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p>
                              <m:r>
                                <a:rPr lang="de-DE" sz="3200" i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sSub>
                        <m:sSubPr>
                          <m:ctrlPr>
                            <a:rPr lang="de-DE" sz="3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3200" i="1">
                              <a:latin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de-DE" sz="32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de-DE" sz="3200" i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de-DE" sz="3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3200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de-DE" sz="32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de-DE" sz="3200" i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de-DE" sz="3200" i="1">
                          <a:latin typeface="Cambria Math" panose="02040503050406030204" pitchFamily="18" charset="0"/>
                        </a:rPr>
                        <m:t>𝛼</m:t>
                      </m:r>
                      <m:f>
                        <m:fPr>
                          <m:ctrlPr>
                            <a:rPr lang="de-DE" sz="32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3200" i="0">
                              <a:latin typeface="Cambria Math" panose="02040503050406030204" pitchFamily="18" charset="0"/>
                            </a:rPr>
                            <m:t>ⅆ</m:t>
                          </m:r>
                        </m:num>
                        <m:den>
                          <m:r>
                            <a:rPr lang="de-DE" sz="3200" i="0">
                              <a:latin typeface="Cambria Math" panose="02040503050406030204" pitchFamily="18" charset="0"/>
                            </a:rPr>
                            <m:t>ⅆ</m:t>
                          </m:r>
                          <m:r>
                            <a:rPr lang="de-DE" sz="3200" i="1">
                              <a:latin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sSub>
                        <m:sSubPr>
                          <m:ctrlPr>
                            <a:rPr lang="de-DE" sz="3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3200" i="1">
                              <a:latin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de-DE" sz="32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de-DE" sz="3200" i="0">
                          <a:latin typeface="Cambria Math" panose="02040503050406030204" pitchFamily="18" charset="0"/>
                        </a:rPr>
                        <m:t>−</m:t>
                      </m:r>
                      <m:nary>
                        <m:naryPr>
                          <m:chr m:val="∑"/>
                          <m:limLoc m:val="undOvr"/>
                          <m:grow m:val="on"/>
                          <m:supHide m:val="on"/>
                          <m:ctrlPr>
                            <a:rPr lang="de-DE" sz="32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de-DE" sz="32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de-DE" sz="3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3200" i="1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e>
                            <m:sub>
                              <m:r>
                                <a:rPr lang="de-DE" sz="3200" i="1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  <m:func>
                            <m:funcPr>
                              <m:ctrlPr>
                                <a:rPr lang="de-DE" sz="32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de-DE" sz="3200" i="0">
                                  <a:latin typeface="Cambria Math" panose="02040503050406030204" pitchFamily="18" charset="0"/>
                                </a:rPr>
                                <m:t>sin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de-DE" sz="32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de-DE" sz="3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de-DE" sz="3200" i="1">
                                          <a:latin typeface="Cambria Math" panose="02040503050406030204" pitchFamily="18" charset="0"/>
                                        </a:rPr>
                                        <m:t>𝜙</m:t>
                                      </m:r>
                                    </m:e>
                                    <m:sub>
                                      <m:r>
                                        <a:rPr lang="de-DE" sz="32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de-DE" sz="3200" i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de-DE" sz="3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de-DE" sz="3200" i="1">
                                          <a:latin typeface="Cambria Math" panose="02040503050406030204" pitchFamily="18" charset="0"/>
                                        </a:rPr>
                                        <m:t>𝜙</m:t>
                                      </m:r>
                                    </m:e>
                                    <m:sub>
                                      <m:r>
                                        <a:rPr lang="de-DE" sz="3200" i="1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func>
                        </m:e>
                      </m:nary>
                    </m:oMath>
                  </m:oMathPara>
                </a14:m>
                <a:endParaRPr lang="de-DE" sz="3200" dirty="0"/>
              </a:p>
            </p:txBody>
          </p:sp>
        </mc:Choice>
        <mc:Fallback xmlns=""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9185860D-856C-4DDF-A608-91AA557EEBE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1799" y="1825625"/>
                <a:ext cx="8216702" cy="123610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027916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A4B7596-A12A-443F-B10B-19CAC2672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Erweitertes </a:t>
            </a:r>
            <a:r>
              <a:rPr lang="de-DE" dirty="0" err="1"/>
              <a:t>Kuramoto</a:t>
            </a:r>
            <a:r>
              <a:rPr lang="de-DE" dirty="0"/>
              <a:t>-Modell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CF4A36B-9E70-448B-8708-8D18ECB79C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lvl="0"/>
            <a:endParaRPr lang="de-DE" dirty="0"/>
          </a:p>
          <a:p>
            <a:pPr marL="0" lvl="0" indent="0">
              <a:buNone/>
            </a:pPr>
            <a:endParaRPr lang="de-DE" dirty="0"/>
          </a:p>
          <a:p>
            <a:pPr lvl="0"/>
            <a:endParaRPr lang="de-DE" dirty="0"/>
          </a:p>
          <a:p>
            <a:pPr marL="0" lvl="0" indent="0">
              <a:buNone/>
            </a:pPr>
            <a:endParaRPr lang="de-DE" dirty="0"/>
          </a:p>
          <a:p>
            <a:pPr lvl="0"/>
            <a:endParaRPr lang="de-DE" dirty="0"/>
          </a:p>
          <a:p>
            <a:pPr lvl="0"/>
            <a:r>
              <a:rPr lang="de-DE" dirty="0"/>
              <a:t>Anpassung RK4 (jetzt explizit zeitabhängig)</a:t>
            </a:r>
          </a:p>
          <a:p>
            <a:pPr lvl="0"/>
            <a:r>
              <a:rPr lang="de-DE" dirty="0"/>
              <a:t>Einführung Speicher </a:t>
            </a:r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 Modell physikalisch</a:t>
            </a:r>
          </a:p>
          <a:p>
            <a:endParaRPr lang="de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feld 3">
                <a:extLst>
                  <a:ext uri="{FF2B5EF4-FFF2-40B4-BE49-F238E27FC236}">
                    <a16:creationId xmlns:a16="http://schemas.microsoft.com/office/drawing/2014/main" id="{BF1F2350-8C17-438C-A654-904F720FC884}"/>
                  </a:ext>
                </a:extLst>
              </p:cNvPr>
              <p:cNvSpPr txBox="1"/>
              <p:nvPr/>
            </p:nvSpPr>
            <p:spPr>
              <a:xfrm>
                <a:off x="838200" y="1664376"/>
                <a:ext cx="3006436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i="1" dirty="0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de-DE" i="0" dirty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de-DE" i="0" dirty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i="1" dirty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de-DE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de-DE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i="1" dirty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de-DE" i="1" dirty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de-DE" i="0" dirty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de-DE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i="1" dirty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de-DE" i="1" dirty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4" name="Textfeld 3">
                <a:extLst>
                  <a:ext uri="{FF2B5EF4-FFF2-40B4-BE49-F238E27FC236}">
                    <a16:creationId xmlns:a16="http://schemas.microsoft.com/office/drawing/2014/main" id="{BF1F2350-8C17-438C-A654-904F720FC88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1664376"/>
                <a:ext cx="3006436" cy="276999"/>
              </a:xfrm>
              <a:prstGeom prst="rect">
                <a:avLst/>
              </a:prstGeom>
              <a:blipFill>
                <a:blip r:embed="rId2"/>
                <a:stretch>
                  <a:fillRect t="-2222" b="-3555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feld 4">
                <a:extLst>
                  <a:ext uri="{FF2B5EF4-FFF2-40B4-BE49-F238E27FC236}">
                    <a16:creationId xmlns:a16="http://schemas.microsoft.com/office/drawing/2014/main" id="{D99F3351-1CFF-4CAC-A3F2-DA4AB1DEF0C5}"/>
                  </a:ext>
                </a:extLst>
              </p:cNvPr>
              <p:cNvSpPr txBox="1"/>
              <p:nvPr/>
            </p:nvSpPr>
            <p:spPr>
              <a:xfrm flipH="1">
                <a:off x="1348476" y="2085898"/>
                <a:ext cx="3224442" cy="62235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de-DE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de-DE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de-DE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de-DE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de-DE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de-DE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num>
                            <m:den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r>
                            <a:rPr lang="de-DE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de-DE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de-DE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de-DE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num>
                            <m:den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sSub>
                            <m:sSubPr>
                              <m:ctrlPr>
                                <a:rPr lang="de-DE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de-DE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5" name="Textfeld 4">
                <a:extLst>
                  <a:ext uri="{FF2B5EF4-FFF2-40B4-BE49-F238E27FC236}">
                    <a16:creationId xmlns:a16="http://schemas.microsoft.com/office/drawing/2014/main" id="{D99F3351-1CFF-4CAC-A3F2-DA4AB1DEF0C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1348476" y="2085898"/>
                <a:ext cx="3224442" cy="62235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86FBAFFD-D847-4B99-AFAC-D73F64338C6D}"/>
                  </a:ext>
                </a:extLst>
              </p:cNvPr>
              <p:cNvSpPr txBox="1"/>
              <p:nvPr/>
            </p:nvSpPr>
            <p:spPr>
              <a:xfrm flipH="1">
                <a:off x="1508636" y="2771171"/>
                <a:ext cx="2904121" cy="62235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de-DE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de-DE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de-DE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de-DE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de-DE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de-DE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de-DE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de-DE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num>
                            <m:den>
                              <m:r>
                                <a:rPr lang="de-DE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r>
                            <a:rPr lang="de-DE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de-DE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de-DE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de-DE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de-DE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de-DE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num>
                            <m:den>
                              <m:r>
                                <a:rPr lang="de-DE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sSub>
                            <m:sSubPr>
                              <m:ctrlPr>
                                <a:rPr lang="de-DE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de-DE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86FBAFFD-D847-4B99-AFAC-D73F64338C6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1508636" y="2771171"/>
                <a:ext cx="2904121" cy="62235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feld 6">
                <a:extLst>
                  <a:ext uri="{FF2B5EF4-FFF2-40B4-BE49-F238E27FC236}">
                    <a16:creationId xmlns:a16="http://schemas.microsoft.com/office/drawing/2014/main" id="{302B5BF9-26FD-434A-B6DA-90A0CDD8F00C}"/>
                  </a:ext>
                </a:extLst>
              </p:cNvPr>
              <p:cNvSpPr txBox="1"/>
              <p:nvPr/>
            </p:nvSpPr>
            <p:spPr>
              <a:xfrm flipH="1">
                <a:off x="1108138" y="3537233"/>
                <a:ext cx="3546288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de-DE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  <m:r>
                        <a:rPr lang="de-DE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de-DE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de-DE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de-DE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de-DE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de-DE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  <m:r>
                            <a:rPr lang="de-DE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de-DE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de-DE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de-DE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de-DE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  <m:sSub>
                            <m:sSubPr>
                              <m:ctrlPr>
                                <a:rPr lang="de-DE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de-DE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7" name="Textfeld 6">
                <a:extLst>
                  <a:ext uri="{FF2B5EF4-FFF2-40B4-BE49-F238E27FC236}">
                    <a16:creationId xmlns:a16="http://schemas.microsoft.com/office/drawing/2014/main" id="{302B5BF9-26FD-434A-B6DA-90A0CDD8F00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1108138" y="3537233"/>
                <a:ext cx="3546288" cy="276999"/>
              </a:xfrm>
              <a:prstGeom prst="rect">
                <a:avLst/>
              </a:prstGeom>
              <a:blipFill>
                <a:blip r:embed="rId5"/>
                <a:stretch>
                  <a:fillRect t="-2174" b="-32609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840128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576BB050-88DB-4E8D-B6C9-C50826EA77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01004" y="365125"/>
            <a:ext cx="5652796" cy="1325563"/>
          </a:xfrm>
        </p:spPr>
        <p:txBody>
          <a:bodyPr/>
          <a:lstStyle/>
          <a:p>
            <a:r>
              <a:rPr lang="de-DE" dirty="0"/>
              <a:t>Unser Netzwerk</a:t>
            </a:r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8F6D50E0-583B-45FF-8E5F-2856766CCB9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2991" y="-155487"/>
            <a:ext cx="6595191" cy="7168974"/>
          </a:xfrm>
        </p:spPr>
      </p:pic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06098F42-AD3B-4D36-A3BE-C7E839FBDAA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dirty="0"/>
              <a:t>-Hypothetisches Stromnetzwerk für Deutschland</a:t>
            </a:r>
          </a:p>
          <a:p>
            <a:pPr marL="0" indent="0">
              <a:buNone/>
            </a:pPr>
            <a:endParaRPr lang="de-DE" dirty="0"/>
          </a:p>
          <a:p>
            <a:pPr>
              <a:buFontTx/>
              <a:buChar char="-"/>
            </a:pPr>
            <a:r>
              <a:rPr lang="de-DE" dirty="0"/>
              <a:t>Weniger Knoten für geringere Rechenzeit</a:t>
            </a:r>
          </a:p>
          <a:p>
            <a:pPr>
              <a:buFontTx/>
              <a:buChar char="-"/>
            </a:pPr>
            <a:endParaRPr lang="de-DE" dirty="0"/>
          </a:p>
          <a:p>
            <a:pPr>
              <a:buFontTx/>
              <a:buChar char="-"/>
            </a:pPr>
            <a:r>
              <a:rPr lang="de-DE" dirty="0"/>
              <a:t>Zeitlich veränderliche Leistung</a:t>
            </a:r>
          </a:p>
          <a:p>
            <a:pPr>
              <a:buFontTx/>
              <a:buChar char="-"/>
            </a:pPr>
            <a:endParaRPr lang="de-DE" dirty="0"/>
          </a:p>
          <a:p>
            <a:pPr>
              <a:buFontTx/>
              <a:buChar char="-"/>
            </a:pPr>
            <a:r>
              <a:rPr lang="de-DE" dirty="0"/>
              <a:t>Wasserspeicher </a:t>
            </a:r>
            <a:r>
              <a:rPr lang="de-DE" dirty="0">
                <a:sym typeface="Wingdings" panose="05000000000000000000" pitchFamily="2" charset="2"/>
              </a:rPr>
              <a:t> Energieerhaltung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783556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8F6D50E0-583B-45FF-8E5F-2856766CCB9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2991" y="-155487"/>
            <a:ext cx="6595191" cy="7168974"/>
          </a:xfrm>
        </p:spPr>
      </p:pic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06098F42-AD3B-4D36-A3BE-C7E839FBDA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60059"/>
            <a:ext cx="5181600" cy="5916904"/>
          </a:xfrm>
        </p:spPr>
        <p:txBody>
          <a:bodyPr/>
          <a:lstStyle/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grpSp>
        <p:nvGrpSpPr>
          <p:cNvPr id="38" name="Gruppieren 37">
            <a:extLst>
              <a:ext uri="{FF2B5EF4-FFF2-40B4-BE49-F238E27FC236}">
                <a16:creationId xmlns:a16="http://schemas.microsoft.com/office/drawing/2014/main" id="{F43CDDB0-EC88-478E-AAA7-3E54E76A3290}"/>
              </a:ext>
            </a:extLst>
          </p:cNvPr>
          <p:cNvGrpSpPr/>
          <p:nvPr/>
        </p:nvGrpSpPr>
        <p:grpSpPr>
          <a:xfrm>
            <a:off x="5520261" y="348607"/>
            <a:ext cx="6115011" cy="6368356"/>
            <a:chOff x="5520261" y="348607"/>
            <a:chExt cx="6115011" cy="6368356"/>
          </a:xfrm>
        </p:grpSpPr>
        <p:grpSp>
          <p:nvGrpSpPr>
            <p:cNvPr id="30" name="Gruppieren 29">
              <a:extLst>
                <a:ext uri="{FF2B5EF4-FFF2-40B4-BE49-F238E27FC236}">
                  <a16:creationId xmlns:a16="http://schemas.microsoft.com/office/drawing/2014/main" id="{A9C7EAEE-20F6-45EC-A858-6245578A4997}"/>
                </a:ext>
              </a:extLst>
            </p:cNvPr>
            <p:cNvGrpSpPr/>
            <p:nvPr/>
          </p:nvGrpSpPr>
          <p:grpSpPr>
            <a:xfrm>
              <a:off x="5522755" y="351585"/>
              <a:ext cx="2374346" cy="1080000"/>
              <a:chOff x="5522755" y="351585"/>
              <a:chExt cx="2374346" cy="1080000"/>
            </a:xfrm>
          </p:grpSpPr>
          <p:pic>
            <p:nvPicPr>
              <p:cNvPr id="21" name="Grafik 20" descr="Ein Bild, das Objekt enthält.&#10;&#10;Automatisch generierte Beschreibung">
                <a:extLst>
                  <a:ext uri="{FF2B5EF4-FFF2-40B4-BE49-F238E27FC236}">
                    <a16:creationId xmlns:a16="http://schemas.microsoft.com/office/drawing/2014/main" id="{76F380C6-1ADF-4DA6-8AC7-81173282793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522755" y="351585"/>
                <a:ext cx="994091" cy="1080000"/>
              </a:xfrm>
              <a:prstGeom prst="rect">
                <a:avLst/>
              </a:prstGeom>
            </p:spPr>
          </p:pic>
          <p:sp>
            <p:nvSpPr>
              <p:cNvPr id="22" name="Textfeld 21">
                <a:extLst>
                  <a:ext uri="{FF2B5EF4-FFF2-40B4-BE49-F238E27FC236}">
                    <a16:creationId xmlns:a16="http://schemas.microsoft.com/office/drawing/2014/main" id="{3D5812E1-F1E2-44FF-A090-6ED9BFDBEED0}"/>
                  </a:ext>
                </a:extLst>
              </p:cNvPr>
              <p:cNvSpPr txBox="1"/>
              <p:nvPr/>
            </p:nvSpPr>
            <p:spPr>
              <a:xfrm>
                <a:off x="6693452" y="706919"/>
                <a:ext cx="120364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dirty="0"/>
                  <a:t>Großstadt</a:t>
                </a:r>
              </a:p>
            </p:txBody>
          </p:sp>
        </p:grpSp>
        <p:grpSp>
          <p:nvGrpSpPr>
            <p:cNvPr id="32" name="Gruppieren 31">
              <a:extLst>
                <a:ext uri="{FF2B5EF4-FFF2-40B4-BE49-F238E27FC236}">
                  <a16:creationId xmlns:a16="http://schemas.microsoft.com/office/drawing/2014/main" id="{EA71E7FB-DB94-46B1-AEC3-1F24CDD4E4D6}"/>
                </a:ext>
              </a:extLst>
            </p:cNvPr>
            <p:cNvGrpSpPr/>
            <p:nvPr/>
          </p:nvGrpSpPr>
          <p:grpSpPr>
            <a:xfrm>
              <a:off x="5522754" y="1523111"/>
              <a:ext cx="2394270" cy="1080000"/>
              <a:chOff x="5522754" y="1523111"/>
              <a:chExt cx="2394270" cy="1080000"/>
            </a:xfrm>
          </p:grpSpPr>
          <p:pic>
            <p:nvPicPr>
              <p:cNvPr id="10" name="Grafik 9">
                <a:extLst>
                  <a:ext uri="{FF2B5EF4-FFF2-40B4-BE49-F238E27FC236}">
                    <a16:creationId xmlns:a16="http://schemas.microsoft.com/office/drawing/2014/main" id="{78686267-2291-4053-848F-330A039C68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522754" y="1523111"/>
                <a:ext cx="994091" cy="1080000"/>
              </a:xfrm>
              <a:prstGeom prst="rect">
                <a:avLst/>
              </a:prstGeom>
            </p:spPr>
          </p:pic>
          <p:sp>
            <p:nvSpPr>
              <p:cNvPr id="23" name="Textfeld 22">
                <a:extLst>
                  <a:ext uri="{FF2B5EF4-FFF2-40B4-BE49-F238E27FC236}">
                    <a16:creationId xmlns:a16="http://schemas.microsoft.com/office/drawing/2014/main" id="{2FE113E8-0649-42E9-9D88-F6103F9C855F}"/>
                  </a:ext>
                </a:extLst>
              </p:cNvPr>
              <p:cNvSpPr txBox="1"/>
              <p:nvPr/>
            </p:nvSpPr>
            <p:spPr>
              <a:xfrm>
                <a:off x="6713375" y="1878445"/>
                <a:ext cx="120364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dirty="0"/>
                  <a:t>Kleinstadt</a:t>
                </a:r>
              </a:p>
            </p:txBody>
          </p:sp>
        </p:grpSp>
        <p:grpSp>
          <p:nvGrpSpPr>
            <p:cNvPr id="34" name="Gruppieren 33">
              <a:extLst>
                <a:ext uri="{FF2B5EF4-FFF2-40B4-BE49-F238E27FC236}">
                  <a16:creationId xmlns:a16="http://schemas.microsoft.com/office/drawing/2014/main" id="{CCB91DBA-38CE-4184-AEAF-70E551B45258}"/>
                </a:ext>
              </a:extLst>
            </p:cNvPr>
            <p:cNvGrpSpPr/>
            <p:nvPr/>
          </p:nvGrpSpPr>
          <p:grpSpPr>
            <a:xfrm>
              <a:off x="5520783" y="2739092"/>
              <a:ext cx="2208264" cy="1080000"/>
              <a:chOff x="5520783" y="2739092"/>
              <a:chExt cx="2208264" cy="1080000"/>
            </a:xfrm>
          </p:grpSpPr>
          <p:pic>
            <p:nvPicPr>
              <p:cNvPr id="14" name="Grafik 13">
                <a:extLst>
                  <a:ext uri="{FF2B5EF4-FFF2-40B4-BE49-F238E27FC236}">
                    <a16:creationId xmlns:a16="http://schemas.microsoft.com/office/drawing/2014/main" id="{03A435CA-264C-4BA0-BEE6-CBE58328016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520783" y="2739092"/>
                <a:ext cx="996062" cy="1080000"/>
              </a:xfrm>
              <a:prstGeom prst="rect">
                <a:avLst/>
              </a:prstGeom>
            </p:spPr>
          </p:pic>
          <p:sp>
            <p:nvSpPr>
              <p:cNvPr id="24" name="Textfeld 23">
                <a:extLst>
                  <a:ext uri="{FF2B5EF4-FFF2-40B4-BE49-F238E27FC236}">
                    <a16:creationId xmlns:a16="http://schemas.microsoft.com/office/drawing/2014/main" id="{03DB9DC5-1719-4777-990B-565B2E0897AD}"/>
                  </a:ext>
                </a:extLst>
              </p:cNvPr>
              <p:cNvSpPr txBox="1"/>
              <p:nvPr/>
            </p:nvSpPr>
            <p:spPr>
              <a:xfrm>
                <a:off x="6716676" y="3094426"/>
                <a:ext cx="101237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dirty="0"/>
                  <a:t>Münster</a:t>
                </a:r>
              </a:p>
            </p:txBody>
          </p:sp>
        </p:grpSp>
        <p:grpSp>
          <p:nvGrpSpPr>
            <p:cNvPr id="35" name="Gruppieren 34">
              <a:extLst>
                <a:ext uri="{FF2B5EF4-FFF2-40B4-BE49-F238E27FC236}">
                  <a16:creationId xmlns:a16="http://schemas.microsoft.com/office/drawing/2014/main" id="{2CF6F55F-A249-4968-9F7D-EB415E68AB8B}"/>
                </a:ext>
              </a:extLst>
            </p:cNvPr>
            <p:cNvGrpSpPr/>
            <p:nvPr/>
          </p:nvGrpSpPr>
          <p:grpSpPr>
            <a:xfrm>
              <a:off x="5520261" y="4326164"/>
              <a:ext cx="2346411" cy="1080000"/>
              <a:chOff x="5520261" y="4326164"/>
              <a:chExt cx="2346411" cy="1080000"/>
            </a:xfrm>
          </p:grpSpPr>
          <p:pic>
            <p:nvPicPr>
              <p:cNvPr id="16" name="Grafik 15" descr="Ein Bild, das Objekt enthält.&#10;&#10;Automatisch generierte Beschreibung">
                <a:extLst>
                  <a:ext uri="{FF2B5EF4-FFF2-40B4-BE49-F238E27FC236}">
                    <a16:creationId xmlns:a16="http://schemas.microsoft.com/office/drawing/2014/main" id="{7BC8B7D4-E50B-445F-8776-9CFAB730BBC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520261" y="4326164"/>
                <a:ext cx="996584" cy="1080000"/>
              </a:xfrm>
              <a:prstGeom prst="rect">
                <a:avLst/>
              </a:prstGeom>
            </p:spPr>
          </p:pic>
          <p:sp>
            <p:nvSpPr>
              <p:cNvPr id="25" name="Textfeld 24">
                <a:extLst>
                  <a:ext uri="{FF2B5EF4-FFF2-40B4-BE49-F238E27FC236}">
                    <a16:creationId xmlns:a16="http://schemas.microsoft.com/office/drawing/2014/main" id="{51376188-0EA8-44CE-A930-19FA33E30F28}"/>
                  </a:ext>
                </a:extLst>
              </p:cNvPr>
              <p:cNvSpPr txBox="1"/>
              <p:nvPr/>
            </p:nvSpPr>
            <p:spPr>
              <a:xfrm>
                <a:off x="6663023" y="4681498"/>
                <a:ext cx="120364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dirty="0"/>
                  <a:t>Solarpark</a:t>
                </a:r>
              </a:p>
            </p:txBody>
          </p:sp>
        </p:grpSp>
        <p:grpSp>
          <p:nvGrpSpPr>
            <p:cNvPr id="37" name="Gruppieren 36">
              <a:extLst>
                <a:ext uri="{FF2B5EF4-FFF2-40B4-BE49-F238E27FC236}">
                  <a16:creationId xmlns:a16="http://schemas.microsoft.com/office/drawing/2014/main" id="{722D164E-193A-4AE9-BBEB-5A26A6DD4485}"/>
                </a:ext>
              </a:extLst>
            </p:cNvPr>
            <p:cNvGrpSpPr/>
            <p:nvPr/>
          </p:nvGrpSpPr>
          <p:grpSpPr>
            <a:xfrm>
              <a:off x="5520261" y="5636963"/>
              <a:ext cx="2376840" cy="1080000"/>
              <a:chOff x="5520261" y="5636963"/>
              <a:chExt cx="2376840" cy="1080000"/>
            </a:xfrm>
          </p:grpSpPr>
          <p:pic>
            <p:nvPicPr>
              <p:cNvPr id="20" name="Grafik 19">
                <a:extLst>
                  <a:ext uri="{FF2B5EF4-FFF2-40B4-BE49-F238E27FC236}">
                    <a16:creationId xmlns:a16="http://schemas.microsoft.com/office/drawing/2014/main" id="{609E7EE2-7AF5-4D93-8C72-B2A418BF64E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520261" y="5636963"/>
                <a:ext cx="994091" cy="1080000"/>
              </a:xfrm>
              <a:prstGeom prst="rect">
                <a:avLst/>
              </a:prstGeom>
            </p:spPr>
          </p:pic>
          <p:sp>
            <p:nvSpPr>
              <p:cNvPr id="26" name="Textfeld 25">
                <a:extLst>
                  <a:ext uri="{FF2B5EF4-FFF2-40B4-BE49-F238E27FC236}">
                    <a16:creationId xmlns:a16="http://schemas.microsoft.com/office/drawing/2014/main" id="{82A968A4-F334-4DEA-94D8-B21188B89E82}"/>
                  </a:ext>
                </a:extLst>
              </p:cNvPr>
              <p:cNvSpPr txBox="1"/>
              <p:nvPr/>
            </p:nvSpPr>
            <p:spPr>
              <a:xfrm>
                <a:off x="6693452" y="6077631"/>
                <a:ext cx="120364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dirty="0"/>
                  <a:t>Windkraft</a:t>
                </a:r>
              </a:p>
            </p:txBody>
          </p:sp>
        </p:grpSp>
        <p:grpSp>
          <p:nvGrpSpPr>
            <p:cNvPr id="31" name="Gruppieren 30">
              <a:extLst>
                <a:ext uri="{FF2B5EF4-FFF2-40B4-BE49-F238E27FC236}">
                  <a16:creationId xmlns:a16="http://schemas.microsoft.com/office/drawing/2014/main" id="{7013A862-E5D7-4F5D-807D-09FC7565466C}"/>
                </a:ext>
              </a:extLst>
            </p:cNvPr>
            <p:cNvGrpSpPr/>
            <p:nvPr/>
          </p:nvGrpSpPr>
          <p:grpSpPr>
            <a:xfrm>
              <a:off x="8763000" y="348607"/>
              <a:ext cx="2872272" cy="1080000"/>
              <a:chOff x="8763000" y="348607"/>
              <a:chExt cx="2872272" cy="1080000"/>
            </a:xfrm>
          </p:grpSpPr>
          <p:pic>
            <p:nvPicPr>
              <p:cNvPr id="12" name="Grafik 11" descr="Ein Bild, das Licht enthält.&#10;&#10;Automatisch generierte Beschreibung">
                <a:extLst>
                  <a:ext uri="{FF2B5EF4-FFF2-40B4-BE49-F238E27FC236}">
                    <a16:creationId xmlns:a16="http://schemas.microsoft.com/office/drawing/2014/main" id="{5F30961D-7A0C-40B7-981F-90F5AD4F358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763000" y="348607"/>
                <a:ext cx="994091" cy="1080000"/>
              </a:xfrm>
              <a:prstGeom prst="rect">
                <a:avLst/>
              </a:prstGeom>
            </p:spPr>
          </p:pic>
          <p:sp>
            <p:nvSpPr>
              <p:cNvPr id="27" name="Textfeld 26">
                <a:extLst>
                  <a:ext uri="{FF2B5EF4-FFF2-40B4-BE49-F238E27FC236}">
                    <a16:creationId xmlns:a16="http://schemas.microsoft.com/office/drawing/2014/main" id="{485FC73A-9EEC-480C-B55B-C3370A0C99E7}"/>
                  </a:ext>
                </a:extLst>
              </p:cNvPr>
              <p:cNvSpPr txBox="1"/>
              <p:nvPr/>
            </p:nvSpPr>
            <p:spPr>
              <a:xfrm>
                <a:off x="9937101" y="706919"/>
                <a:ext cx="169817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dirty="0"/>
                  <a:t>Kohlekraftwerk</a:t>
                </a:r>
              </a:p>
            </p:txBody>
          </p:sp>
        </p:grpSp>
        <p:grpSp>
          <p:nvGrpSpPr>
            <p:cNvPr id="33" name="Gruppieren 32">
              <a:extLst>
                <a:ext uri="{FF2B5EF4-FFF2-40B4-BE49-F238E27FC236}">
                  <a16:creationId xmlns:a16="http://schemas.microsoft.com/office/drawing/2014/main" id="{858CFE95-62F7-4CCE-9B2F-F24E102FB6C3}"/>
                </a:ext>
              </a:extLst>
            </p:cNvPr>
            <p:cNvGrpSpPr/>
            <p:nvPr/>
          </p:nvGrpSpPr>
          <p:grpSpPr>
            <a:xfrm>
              <a:off x="8763000" y="1538464"/>
              <a:ext cx="2872272" cy="1080000"/>
              <a:chOff x="8763000" y="1538464"/>
              <a:chExt cx="2872272" cy="1080000"/>
            </a:xfrm>
          </p:grpSpPr>
          <p:pic>
            <p:nvPicPr>
              <p:cNvPr id="7" name="Grafik 6">
                <a:extLst>
                  <a:ext uri="{FF2B5EF4-FFF2-40B4-BE49-F238E27FC236}">
                    <a16:creationId xmlns:a16="http://schemas.microsoft.com/office/drawing/2014/main" id="{C820C09D-30ED-47A3-8FC7-CB924F408ED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763000" y="1538464"/>
                <a:ext cx="994091" cy="1080000"/>
              </a:xfrm>
              <a:prstGeom prst="rect">
                <a:avLst/>
              </a:prstGeom>
            </p:spPr>
          </p:pic>
          <p:sp>
            <p:nvSpPr>
              <p:cNvPr id="28" name="Textfeld 27">
                <a:extLst>
                  <a:ext uri="{FF2B5EF4-FFF2-40B4-BE49-F238E27FC236}">
                    <a16:creationId xmlns:a16="http://schemas.microsoft.com/office/drawing/2014/main" id="{F08511AF-CBF4-439E-A5B7-1E2C7ED64EBD}"/>
                  </a:ext>
                </a:extLst>
              </p:cNvPr>
              <p:cNvSpPr txBox="1"/>
              <p:nvPr/>
            </p:nvSpPr>
            <p:spPr>
              <a:xfrm>
                <a:off x="9937101" y="1893798"/>
                <a:ext cx="169817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dirty="0"/>
                  <a:t>Atomkraftwerk</a:t>
                </a:r>
              </a:p>
            </p:txBody>
          </p:sp>
        </p:grpSp>
        <p:grpSp>
          <p:nvGrpSpPr>
            <p:cNvPr id="36" name="Gruppieren 35">
              <a:extLst>
                <a:ext uri="{FF2B5EF4-FFF2-40B4-BE49-F238E27FC236}">
                  <a16:creationId xmlns:a16="http://schemas.microsoft.com/office/drawing/2014/main" id="{DF1518BD-8870-4406-AB0F-614F26301C25}"/>
                </a:ext>
              </a:extLst>
            </p:cNvPr>
            <p:cNvGrpSpPr/>
            <p:nvPr/>
          </p:nvGrpSpPr>
          <p:grpSpPr>
            <a:xfrm>
              <a:off x="8762999" y="4326164"/>
              <a:ext cx="2832761" cy="1080000"/>
              <a:chOff x="8762999" y="4326164"/>
              <a:chExt cx="2832761" cy="1080000"/>
            </a:xfrm>
          </p:grpSpPr>
          <p:pic>
            <p:nvPicPr>
              <p:cNvPr id="18" name="Grafik 17">
                <a:extLst>
                  <a:ext uri="{FF2B5EF4-FFF2-40B4-BE49-F238E27FC236}">
                    <a16:creationId xmlns:a16="http://schemas.microsoft.com/office/drawing/2014/main" id="{3991BB19-C768-438D-945D-186C405A601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762999" y="4326164"/>
                <a:ext cx="994091" cy="1080000"/>
              </a:xfrm>
              <a:prstGeom prst="rect">
                <a:avLst/>
              </a:prstGeom>
            </p:spPr>
          </p:pic>
          <p:sp>
            <p:nvSpPr>
              <p:cNvPr id="29" name="Textfeld 28">
                <a:extLst>
                  <a:ext uri="{FF2B5EF4-FFF2-40B4-BE49-F238E27FC236}">
                    <a16:creationId xmlns:a16="http://schemas.microsoft.com/office/drawing/2014/main" id="{F1AE37CC-1A0D-4B6E-BC76-BDFD54256753}"/>
                  </a:ext>
                </a:extLst>
              </p:cNvPr>
              <p:cNvSpPr txBox="1"/>
              <p:nvPr/>
            </p:nvSpPr>
            <p:spPr>
              <a:xfrm>
                <a:off x="9937101" y="4681498"/>
                <a:ext cx="165865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dirty="0"/>
                  <a:t>Wasserspeicher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107950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6A0F42-62FE-4825-AB18-7CDAAD0D80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19"/>
          </a:xfrm>
        </p:spPr>
        <p:txBody>
          <a:bodyPr>
            <a:normAutofit fontScale="90000"/>
          </a:bodyPr>
          <a:lstStyle/>
          <a:p>
            <a:endParaRPr lang="de-DE" dirty="0"/>
          </a:p>
        </p:txBody>
      </p:sp>
      <p:pic>
        <p:nvPicPr>
          <p:cNvPr id="5" name="video_komprimiert">
            <a:hlinkClick r:id="" action="ppaction://media"/>
            <a:extLst>
              <a:ext uri="{FF2B5EF4-FFF2-40B4-BE49-F238E27FC236}">
                <a16:creationId xmlns:a16="http://schemas.microsoft.com/office/drawing/2014/main" id="{36CE7858-A5FB-4550-BB2F-59AF99A2C774}"/>
              </a:ext>
            </a:extLst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35513" y="0"/>
            <a:ext cx="12236815" cy="6858000"/>
          </a:xfrm>
        </p:spPr>
      </p:pic>
    </p:spTree>
    <p:extLst>
      <p:ext uri="{BB962C8B-B14F-4D97-AF65-F5344CB8AC3E}">
        <p14:creationId xmlns:p14="http://schemas.microsoft.com/office/powerpoint/2010/main" val="3742012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766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122999-7331-4078-9E0D-A0573A751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DA17C73-03EF-40C8-89D5-C695E0B0DC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Es passieren Sachen </a:t>
            </a:r>
            <a:r>
              <a:rPr lang="de-DE" dirty="0">
                <a:sym typeface="Wingdings" panose="05000000000000000000" pitchFamily="2" charset="2"/>
              </a:rPr>
              <a:t></a:t>
            </a:r>
          </a:p>
          <a:p>
            <a:r>
              <a:rPr lang="de-DE" dirty="0">
                <a:sym typeface="Wingdings" panose="05000000000000000000" pitchFamily="2" charset="2"/>
              </a:rPr>
              <a:t>Und Karen </a:t>
            </a:r>
            <a:r>
              <a:rPr lang="de-DE">
                <a:sym typeface="Wingdings" panose="05000000000000000000" pitchFamily="2" charset="2"/>
              </a:rPr>
              <a:t>hat uns hängen lassen 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182102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AFAD4954-D51D-4C33-A4DA-8F64597AF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Ausblick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5D9AADD-5E0A-4E22-986A-EE5386FD25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Kapazität des Speichers?</a:t>
            </a:r>
          </a:p>
          <a:p>
            <a:r>
              <a:rPr lang="de-DE" dirty="0"/>
              <a:t>Realistisch? (Speicher, Leistungsverlauf, Verhältnisse)</a:t>
            </a:r>
          </a:p>
          <a:p>
            <a:r>
              <a:rPr lang="de-DE" dirty="0"/>
              <a:t>Smart-Grid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836659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134</Words>
  <Application>Microsoft Office PowerPoint</Application>
  <PresentationFormat>Breitbild</PresentationFormat>
  <Paragraphs>51</Paragraphs>
  <Slides>9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Cambria Math</vt:lpstr>
      <vt:lpstr>Wingdings</vt:lpstr>
      <vt:lpstr>Office</vt:lpstr>
      <vt:lpstr>Erneuerbare Energien</vt:lpstr>
      <vt:lpstr>Motivation</vt:lpstr>
      <vt:lpstr>Erweitertes Kuramoto-Modell</vt:lpstr>
      <vt:lpstr>Erweitertes Kuramoto-Modell</vt:lpstr>
      <vt:lpstr>Unser Netzwerk</vt:lpstr>
      <vt:lpstr>PowerPoint-Präsentation</vt:lpstr>
      <vt:lpstr>PowerPoint-Präsentation</vt:lpstr>
      <vt:lpstr>Fazit</vt:lpstr>
      <vt:lpstr>Ausblick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Erneuerbare Energien</dc:title>
  <dc:creator>gerrit m</dc:creator>
  <cp:lastModifiedBy>gerrit m</cp:lastModifiedBy>
  <cp:revision>18</cp:revision>
  <dcterms:created xsi:type="dcterms:W3CDTF">2019-07-01T17:18:14Z</dcterms:created>
  <dcterms:modified xsi:type="dcterms:W3CDTF">2019-07-02T15:41:26Z</dcterms:modified>
</cp:coreProperties>
</file>

<file path=docProps/thumbnail.jpeg>
</file>